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8" r:id="rId4"/>
    <p:sldId id="261" r:id="rId5"/>
    <p:sldId id="257" r:id="rId6"/>
    <p:sldId id="256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A098-0E94-46AB-A5FD-9919EC8B7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FF365-FB03-4458-8B0B-41802027E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A5A36-4435-4AA8-B00C-4762F7876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4543-BFE1-4679-9C3A-567FFE45883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62637-C796-4004-9F1B-D11C261A5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D1AA0-3BA4-44B9-88F8-433E7802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F05C-4F8B-4B6E-8A80-40B9FBC6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5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1CEF-BC46-4583-A152-F3F2359F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88157-7AD0-43E9-9BAF-731C0D584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0E2DF-FC67-4093-B3CE-76097A377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4543-BFE1-4679-9C3A-567FFE45883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81366-D73A-4C88-B3A8-6FD0E230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B1D5D-672B-4F29-A1B8-25AA5C14E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F05C-4F8B-4B6E-8A80-40B9FBC6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1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069B81-793B-4AEC-9ACE-9A6B42F9F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F0A8AE-6599-4A67-A198-03E418DF4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8B704-4DFE-4207-9C83-05CE7B879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4543-BFE1-4679-9C3A-567FFE45883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CF905-6C5F-42FE-95B6-24B34320F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D4457-3149-415B-A701-FC630221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F05C-4F8B-4B6E-8A80-40B9FBC6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2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EC718-7D79-4343-9E96-985A41F6E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7BA54-4DA8-40D1-84F5-EA56E491F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0737-2F14-4AC4-BF06-861F63E2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4543-BFE1-4679-9C3A-567FFE45883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A093-0BBA-451E-83CE-AA927A1DB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9CD6D-6E01-47C8-A1CE-679742AF1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F05C-4F8B-4B6E-8A80-40B9FBC6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5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ED95-D7B0-431B-9468-12814474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12BCB-96FB-4E5E-B887-50082CB20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9255A-1E1E-4F77-BA4C-3826A9BB8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4543-BFE1-4679-9C3A-567FFE45883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3DC1A-B8EB-4479-86F8-AB7F89DEB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ABF0B-609A-4970-9191-817B94627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F05C-4F8B-4B6E-8A80-40B9FBC6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49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E063F-9FAA-4FDF-AE54-1E5EE1298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7B62-61A7-4965-B4EA-A7FDCBB70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FC229-F728-4075-8B41-6994BE7FE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E57D5-556D-4D23-8622-FE36FF002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4543-BFE1-4679-9C3A-567FFE45883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AF6C8-C96A-4C42-878C-5956B103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7C7FC-B055-4D5C-8787-A956FC40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F05C-4F8B-4B6E-8A80-40B9FBC6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06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18CF-21EC-452E-9713-E4A2AE35C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68166-7F22-415A-9DFA-67611B23D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955FE-FF64-40AB-8AB9-7BC6B43EF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EA58C7-A54C-4E78-8BA9-F43278D6CA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ABB18-3867-4B76-8B53-D2BB47504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7EB3DB-E9A6-4220-9913-049C0670C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4543-BFE1-4679-9C3A-567FFE45883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E25A0B-74DE-4E1B-9072-B9F6BB2DD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514B3A-DF1C-48E7-A709-760B291C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F05C-4F8B-4B6E-8A80-40B9FBC6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61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AA93-8C21-4D38-917E-8AB7BAF8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2E81D5-16A0-4C48-A05D-F607E1037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4543-BFE1-4679-9C3A-567FFE45883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32BB1-7B02-4785-AD31-0F0B5031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1437E-285C-4003-81AD-D33BFB9A7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F05C-4F8B-4B6E-8A80-40B9FBC6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18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57B9BB-B315-4D6C-A13F-A12038CA8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4543-BFE1-4679-9C3A-567FFE45883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A78EFF-B9F0-42F0-B5FA-223DD46A6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BBA0-EC44-413D-ADE5-747559990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F05C-4F8B-4B6E-8A80-40B9FBC6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76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0E67-8ED9-4E17-9B59-AE8411E55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E9F74-912B-4173-946B-6294FC7DA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25582-1CC3-4819-BCC4-5A4D0CCCD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F0FCC-474D-4667-B987-D71B81A8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4543-BFE1-4679-9C3A-567FFE45883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9BC1B-22E0-48FA-A797-C511FE21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B8B2B-E7E7-4B32-A179-10B2C604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F05C-4F8B-4B6E-8A80-40B9FBC6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1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1DEE7-81EC-4938-9DCA-F918D5FC8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3FC52D-9841-4C03-A409-586909945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CA63F-81FE-41B2-B00F-5955788FA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41BE6-D107-44CB-AA1F-72E6B0A19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E4543-BFE1-4679-9C3A-567FFE45883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ABB40-DFCE-4B52-B10C-FBF79289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97C33-974B-4C08-8189-48BEFA0A7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F05C-4F8B-4B6E-8A80-40B9FBC6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46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DC2090-9BDC-4AC3-8BEA-93F2A443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B7E02-2916-4809-B8B6-FBAA68DD9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5E374-146C-4DAE-A091-7F8DAFD234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E4543-BFE1-4679-9C3A-567FFE458833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D772B-2812-4FFE-9E6A-92CF21162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7ECE2-405D-44F1-985E-D3A16C330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7F05C-4F8B-4B6E-8A80-40B9FBC6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ECFF81-401F-4CB6-8BDC-0F30ED6B3E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Remote Sensing of CO2 Evasion from Rivers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9225423-A216-48F9-B8AF-F82E84F20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85372"/>
          </a:xfrm>
        </p:spPr>
        <p:txBody>
          <a:bodyPr>
            <a:normAutofit/>
          </a:bodyPr>
          <a:lstStyle/>
          <a:p>
            <a:r>
              <a:rPr lang="en-US" dirty="0"/>
              <a:t>!!!??</a:t>
            </a:r>
          </a:p>
        </p:txBody>
      </p:sp>
    </p:spTree>
    <p:extLst>
      <p:ext uri="{BB962C8B-B14F-4D97-AF65-F5344CB8AC3E}">
        <p14:creationId xmlns:p14="http://schemas.microsoft.com/office/powerpoint/2010/main" val="135326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49FF7-3A8E-4905-BF48-609E28533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5F01D-B44C-4CAC-B5B6-398987B04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Network/global-scale evasion estimates are all mean annual values (time-invariant), despite knowing full well that evasion is highly variable at-a-station.</a:t>
            </a:r>
          </a:p>
          <a:p>
            <a:r>
              <a:rPr lang="en-US" dirty="0"/>
              <a:t>Time-series of GHG evasion from rivers are surprisingly uncommon because it requires a ton of fieldwork.</a:t>
            </a:r>
          </a:p>
          <a:p>
            <a:pPr lvl="1"/>
            <a:r>
              <a:rPr lang="en-US" dirty="0"/>
              <a:t>I’ve only found this type of data for Amazon, Yangtze, and two studies on the Ohio River and York River (Pete)</a:t>
            </a:r>
          </a:p>
          <a:p>
            <a:r>
              <a:rPr lang="en-US" dirty="0"/>
              <a:t>Thus, no one knows anything about the seasonality of river GHG evasion at large scales, or honestly even outside of the Amazon and Yangtze. BAM-style RS would be a way to directly address this, and to apply it globally</a:t>
            </a:r>
          </a:p>
        </p:txBody>
      </p:sp>
    </p:spTree>
    <p:extLst>
      <p:ext uri="{BB962C8B-B14F-4D97-AF65-F5344CB8AC3E}">
        <p14:creationId xmlns:p14="http://schemas.microsoft.com/office/powerpoint/2010/main" val="253435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796B9-0889-4989-AF28-2B6CFA54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58578-8FDC-4372-8F65-6EF1F6D7A2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Bayesian inference using model that combines 1) Manning’s equation, 2) the general evasion flux (F) equation and 3) a statistical model for gas transfer velocity (Raymond et al. 2012)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𝑙𝑢𝑥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=5037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600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𝑐𝑜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0.89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2.02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−1.13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1.335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Priors:</a:t>
                </a:r>
              </a:p>
              <a:p>
                <a:pPr lvl="1"/>
                <a:r>
                  <a:rPr lang="en-US" dirty="0" err="1"/>
                  <a:t>geoBAM</a:t>
                </a:r>
                <a:r>
                  <a:rPr lang="en-US" dirty="0"/>
                  <a:t> priors for channel properties (n, A)</a:t>
                </a:r>
              </a:p>
              <a:p>
                <a:pPr lvl="1"/>
                <a:r>
                  <a:rPr lang="en-US" dirty="0"/>
                  <a:t>CO2 priors (F, </a:t>
                </a:r>
                <a:r>
                  <a:rPr lang="en-US" dirty="0" err="1"/>
                  <a:t>dC</a:t>
                </a:r>
                <a:r>
                  <a:rPr lang="en-US" dirty="0"/>
                  <a:t>) from a global CO2 product (</a:t>
                </a:r>
                <a:r>
                  <a:rPr lang="en-US" dirty="0" err="1"/>
                  <a:t>Lauerwald</a:t>
                </a:r>
                <a:r>
                  <a:rPr lang="en-US" dirty="0"/>
                  <a:t> et al. 2015)</a:t>
                </a:r>
              </a:p>
              <a:p>
                <a:pPr lvl="1"/>
                <a:r>
                  <a:rPr lang="en-US" dirty="0"/>
                  <a:t>Observed widths, slopes, Sc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58578-8FDC-4372-8F65-6EF1F6D7A2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986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4706-89B8-4E3A-BEB1-B6176385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is tough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14578-B164-4D0B-8459-58A889266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series of CO2 evasion are few and far between</a:t>
            </a:r>
          </a:p>
          <a:p>
            <a:r>
              <a:rPr lang="en-US" dirty="0"/>
              <a:t>I don’t have WSE data readily available for rivers with field data</a:t>
            </a:r>
          </a:p>
          <a:p>
            <a:endParaRPr lang="en-US" dirty="0"/>
          </a:p>
          <a:p>
            <a:r>
              <a:rPr lang="en-US" dirty="0"/>
              <a:t>BUT, I found a VERY approximate way to see if I’m on the right track</a:t>
            </a:r>
          </a:p>
          <a:p>
            <a:pPr lvl="1"/>
            <a:r>
              <a:rPr lang="en-US" dirty="0"/>
              <a:t>Field measurements from Ohio River nearly overlap with Pepsi 2 Ohio rivers</a:t>
            </a:r>
          </a:p>
        </p:txBody>
      </p:sp>
    </p:spTree>
    <p:extLst>
      <p:ext uri="{BB962C8B-B14F-4D97-AF65-F5344CB8AC3E}">
        <p14:creationId xmlns:p14="http://schemas.microsoft.com/office/powerpoint/2010/main" val="897956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grass, riding, field&#10;&#10;Description automatically generated">
            <a:extLst>
              <a:ext uri="{FF2B5EF4-FFF2-40B4-BE49-F238E27FC236}">
                <a16:creationId xmlns:a16="http://schemas.microsoft.com/office/drawing/2014/main" id="{B228A6E6-3CFA-4512-84F1-5C89503B0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2" y="1285445"/>
            <a:ext cx="8611340" cy="4420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A74D36-E346-4DEA-AE7B-434CA555DEE1}"/>
              </a:ext>
            </a:extLst>
          </p:cNvPr>
          <p:cNvSpPr txBox="1"/>
          <p:nvPr/>
        </p:nvSpPr>
        <p:spPr>
          <a:xfrm>
            <a:off x="1136342" y="559293"/>
            <a:ext cx="3284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Pepsi2 Ohio Section 1 Cross-sections (January-August 2012)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20FA-A5A0-4EAB-95D0-0C044F88FCAD}"/>
              </a:ext>
            </a:extLst>
          </p:cNvPr>
          <p:cNvSpPr txBox="1"/>
          <p:nvPr/>
        </p:nvSpPr>
        <p:spPr>
          <a:xfrm>
            <a:off x="9242393" y="1589051"/>
            <a:ext cx="27136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Bi-Weekly Field Sampling of River CO2 Saturation (August 2008- September 2009)</a:t>
            </a:r>
          </a:p>
          <a:p>
            <a:r>
              <a:rPr lang="en-US" dirty="0"/>
              <a:t>Beaulieu et al. 2012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C43B91-46CE-4646-982A-16DF9AA894F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495278" y="3066379"/>
            <a:ext cx="5103920" cy="582343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DB5950-2C67-430E-84BB-AF349330F8F4}"/>
              </a:ext>
            </a:extLst>
          </p:cNvPr>
          <p:cNvSpPr txBox="1"/>
          <p:nvPr/>
        </p:nvSpPr>
        <p:spPr>
          <a:xfrm>
            <a:off x="7060708" y="726220"/>
            <a:ext cx="328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used these 15 XS for this test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58B9F69-4EB8-4637-9BDD-7ED26FC277A6}"/>
              </a:ext>
            </a:extLst>
          </p:cNvPr>
          <p:cNvSpPr/>
          <p:nvPr/>
        </p:nvSpPr>
        <p:spPr>
          <a:xfrm rot="20055764">
            <a:off x="4546292" y="2002607"/>
            <a:ext cx="3451711" cy="179502"/>
          </a:xfrm>
          <a:prstGeom prst="rightBrace">
            <a:avLst>
              <a:gd name="adj1" fmla="val 21964"/>
              <a:gd name="adj2" fmla="val 48110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4E734F-26D2-42BA-8985-9B359C1F9830}"/>
              </a:ext>
            </a:extLst>
          </p:cNvPr>
          <p:cNvSpPr/>
          <p:nvPr/>
        </p:nvSpPr>
        <p:spPr>
          <a:xfrm>
            <a:off x="3506680" y="1797702"/>
            <a:ext cx="1553592" cy="506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Cincinnati!!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892375-E072-460C-95E8-A5213E1D1277}"/>
              </a:ext>
            </a:extLst>
          </p:cNvPr>
          <p:cNvSpPr txBox="1"/>
          <p:nvPr/>
        </p:nvSpPr>
        <p:spPr>
          <a:xfrm>
            <a:off x="9242393" y="3464510"/>
            <a:ext cx="28789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 figure running my model on the first few XS, even though it isn’t real observations, would give an approximation if I’m on the right track</a:t>
            </a:r>
          </a:p>
        </p:txBody>
      </p:sp>
    </p:spTree>
    <p:extLst>
      <p:ext uri="{BB962C8B-B14F-4D97-AF65-F5344CB8AC3E}">
        <p14:creationId xmlns:p14="http://schemas.microsoft.com/office/powerpoint/2010/main" val="3923809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D555FB-7E13-4911-8133-07CC97CB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341"/>
            <a:ext cx="7255418" cy="5269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566912-AD5A-407C-BC1F-B31009101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12" y="2932988"/>
            <a:ext cx="4938188" cy="36198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1AF02D-399A-481B-B9F0-A909C76BD7A0}"/>
              </a:ext>
            </a:extLst>
          </p:cNvPr>
          <p:cNvSpPr txBox="1"/>
          <p:nvPr/>
        </p:nvSpPr>
        <p:spPr>
          <a:xfrm>
            <a:off x="7759083" y="784670"/>
            <a:ext cx="4128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Tracks with big jumps in water surface slope, following surface turbulence dissipation theory</a:t>
            </a:r>
          </a:p>
        </p:txBody>
      </p:sp>
    </p:spTree>
    <p:extLst>
      <p:ext uri="{BB962C8B-B14F-4D97-AF65-F5344CB8AC3E}">
        <p14:creationId xmlns:p14="http://schemas.microsoft.com/office/powerpoint/2010/main" val="442164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C582B00-F460-413C-B568-4206B3B9C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76" y="314325"/>
            <a:ext cx="3524250" cy="622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16F896-B4B0-4AF8-9D97-D09E0C0B8AD4}"/>
                  </a:ext>
                </a:extLst>
              </p:cNvPr>
              <p:cNvSpPr txBox="1"/>
              <p:nvPr/>
            </p:nvSpPr>
            <p:spPr>
              <a:xfrm>
                <a:off x="4323425" y="1198485"/>
                <a:ext cx="4820575" cy="300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Beaulieu et al. 2012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‘How supersaturated the river is with CO2’. Basically the concentration gradient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𝐶𝑂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𝑠𝑎𝑡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𝑟𝑖𝑣𝑒𝑟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2 3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𝑎𝑏𝑜𝑣𝑒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𝑟𝑖𝑣𝑒𝑟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16F896-B4B0-4AF8-9D97-D09E0C0B8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425" y="1198485"/>
                <a:ext cx="4820575" cy="3002360"/>
              </a:xfrm>
              <a:prstGeom prst="rect">
                <a:avLst/>
              </a:prstGeom>
              <a:blipFill>
                <a:blip r:embed="rId3"/>
                <a:stretch>
                  <a:fillRect l="-1896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575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927976B-E6C9-4201-B3AC-064BC2673595}"/>
              </a:ext>
            </a:extLst>
          </p:cNvPr>
          <p:cNvSpPr txBox="1"/>
          <p:nvPr/>
        </p:nvSpPr>
        <p:spPr>
          <a:xfrm>
            <a:off x="6236285" y="0"/>
            <a:ext cx="3978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My model results (smoothed biweekly and using constant equilibrium value).</a:t>
            </a:r>
          </a:p>
          <a:p>
            <a:endParaRPr lang="en-US" b="1" dirty="0"/>
          </a:p>
          <a:p>
            <a:r>
              <a:rPr lang="en-US" b="1" dirty="0"/>
              <a:t>Using just widths and slopes from Pepsi 2 data as observations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297D7D-ED99-4522-A859-FE160B49AC24}"/>
              </a:ext>
            </a:extLst>
          </p:cNvPr>
          <p:cNvSpPr txBox="1"/>
          <p:nvPr/>
        </p:nvSpPr>
        <p:spPr>
          <a:xfrm>
            <a:off x="594497" y="559387"/>
            <a:ext cx="3863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Field measurements, not constant equilibrium value (Beaulieu et al. 2012)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04A618-F4F6-49B6-BB6C-58C32511A233}"/>
              </a:ext>
            </a:extLst>
          </p:cNvPr>
          <p:cNvSpPr txBox="1"/>
          <p:nvPr/>
        </p:nvSpPr>
        <p:spPr>
          <a:xfrm>
            <a:off x="7029266" y="5103341"/>
            <a:ext cx="4154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Works surprisingly well!!</a:t>
            </a:r>
          </a:p>
          <a:p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Coincidence or promising?</a:t>
            </a:r>
          </a:p>
        </p:txBody>
      </p:sp>
      <p:pic>
        <p:nvPicPr>
          <p:cNvPr id="29" name="Picture 2" descr="image">
            <a:extLst>
              <a:ext uri="{FF2B5EF4-FFF2-40B4-BE49-F238E27FC236}">
                <a16:creationId xmlns:a16="http://schemas.microsoft.com/office/drawing/2014/main" id="{CF40A9DF-2E43-4854-B520-C0AC738DD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3"/>
          <a:stretch/>
        </p:blipFill>
        <p:spPr bwMode="auto">
          <a:xfrm>
            <a:off x="1941250" y="1593156"/>
            <a:ext cx="4154750" cy="497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4C1987-FB03-4571-9D33-A4974A2DCC24}"/>
              </a:ext>
            </a:extLst>
          </p:cNvPr>
          <p:cNvSpPr/>
          <p:nvPr/>
        </p:nvSpPr>
        <p:spPr>
          <a:xfrm>
            <a:off x="2725445" y="1593156"/>
            <a:ext cx="1269505" cy="4602421"/>
          </a:xfrm>
          <a:prstGeom prst="rect">
            <a:avLst/>
          </a:prstGeom>
          <a:solidFill>
            <a:schemeClr val="accent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B302FC-8D6A-43D7-8ADF-9D1646C17609}"/>
              </a:ext>
            </a:extLst>
          </p:cNvPr>
          <p:cNvSpPr/>
          <p:nvPr/>
        </p:nvSpPr>
        <p:spPr>
          <a:xfrm>
            <a:off x="5708342" y="1482717"/>
            <a:ext cx="387658" cy="4712860"/>
          </a:xfrm>
          <a:prstGeom prst="rect">
            <a:avLst/>
          </a:prstGeom>
          <a:solidFill>
            <a:schemeClr val="accent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5DA549-A0C6-476C-98DD-0BD11E06BA8B}"/>
              </a:ext>
            </a:extLst>
          </p:cNvPr>
          <p:cNvSpPr/>
          <p:nvPr/>
        </p:nvSpPr>
        <p:spPr>
          <a:xfrm>
            <a:off x="3927813" y="3839147"/>
            <a:ext cx="1851550" cy="2356430"/>
          </a:xfrm>
          <a:prstGeom prst="rect">
            <a:avLst/>
          </a:prstGeom>
          <a:solidFill>
            <a:schemeClr val="accent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5FFC6EF-6256-4C35-9B71-0459C958B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31" y="1482717"/>
            <a:ext cx="2195744" cy="275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71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3029-7948-42D2-ABC1-8269725E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I’ve found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7B242-12AF-424E-8141-367DF2C71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 think I’m on the right track, given that the widths and slopes are just HEC-RAS outputs (for the wrong year and the approx. location)</a:t>
            </a:r>
          </a:p>
          <a:p>
            <a:r>
              <a:rPr lang="en-US" dirty="0"/>
              <a:t>Looking for a better way to test and validate this</a:t>
            </a:r>
          </a:p>
          <a:p>
            <a:pPr lvl="1"/>
            <a:r>
              <a:rPr lang="en-US" b="1" dirty="0"/>
              <a:t>But, need:</a:t>
            </a:r>
          </a:p>
          <a:p>
            <a:pPr lvl="2"/>
            <a:r>
              <a:rPr lang="en-US" b="1" dirty="0"/>
              <a:t>time series of CO2 evasion</a:t>
            </a:r>
          </a:p>
          <a:p>
            <a:pPr lvl="2"/>
            <a:r>
              <a:rPr lang="en-US" b="1" dirty="0"/>
              <a:t>time series of WSE and width for river reach</a:t>
            </a:r>
          </a:p>
          <a:p>
            <a:r>
              <a:rPr lang="en-US" dirty="0"/>
              <a:t>Results are super sensitive to prior bounds on gas flux and saturation ratio</a:t>
            </a:r>
          </a:p>
          <a:p>
            <a:pPr lvl="1"/>
            <a:r>
              <a:rPr lang="en-US" dirty="0"/>
              <a:t>Currently set somewhat arbitrarily</a:t>
            </a:r>
          </a:p>
          <a:p>
            <a:pPr lvl="2"/>
            <a:r>
              <a:rPr lang="en-US" dirty="0"/>
              <a:t>85% beyond the 5</a:t>
            </a:r>
            <a:r>
              <a:rPr lang="en-US" baseline="30000" dirty="0"/>
              <a:t>th</a:t>
            </a:r>
            <a:r>
              <a:rPr lang="en-US" dirty="0"/>
              <a:t> and 95</a:t>
            </a:r>
            <a:r>
              <a:rPr lang="en-US" baseline="30000" dirty="0"/>
              <a:t>th</a:t>
            </a:r>
            <a:r>
              <a:rPr lang="en-US" dirty="0"/>
              <a:t> confidence intervals of _hat prior</a:t>
            </a:r>
          </a:p>
          <a:p>
            <a:r>
              <a:rPr lang="en-US" dirty="0"/>
              <a:t>No idea how to define _</a:t>
            </a:r>
            <a:r>
              <a:rPr lang="en-US" dirty="0" err="1"/>
              <a:t>sd</a:t>
            </a:r>
            <a:r>
              <a:rPr lang="en-US" dirty="0"/>
              <a:t> prior for gas flux or saturation ratio</a:t>
            </a:r>
          </a:p>
          <a:p>
            <a:pPr lvl="1"/>
            <a:r>
              <a:rPr lang="en-US" dirty="0"/>
              <a:t>Currently using a coefficient of variation of 50%</a:t>
            </a:r>
          </a:p>
        </p:txBody>
      </p:sp>
    </p:spTree>
    <p:extLst>
      <p:ext uri="{BB962C8B-B14F-4D97-AF65-F5344CB8AC3E}">
        <p14:creationId xmlns:p14="http://schemas.microsoft.com/office/powerpoint/2010/main" val="1611635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517</Words>
  <Application>Microsoft Office PowerPoint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Remote Sensing of CO2 Evasion from Rivers</vt:lpstr>
      <vt:lpstr>Why</vt:lpstr>
      <vt:lpstr>Toy Model</vt:lpstr>
      <vt:lpstr>Validating is tough</vt:lpstr>
      <vt:lpstr>PowerPoint Presentation</vt:lpstr>
      <vt:lpstr>PowerPoint Presentation</vt:lpstr>
      <vt:lpstr>PowerPoint Presentation</vt:lpstr>
      <vt:lpstr>PowerPoint Presentation</vt:lpstr>
      <vt:lpstr>What I’ve found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Craig Brinkerhoff</dc:creator>
  <cp:lastModifiedBy>Craig Brinkerhoff</cp:lastModifiedBy>
  <cp:revision>135</cp:revision>
  <dcterms:created xsi:type="dcterms:W3CDTF">2020-06-03T18:06:47Z</dcterms:created>
  <dcterms:modified xsi:type="dcterms:W3CDTF">2020-06-05T14:42:39Z</dcterms:modified>
</cp:coreProperties>
</file>